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6E3B7-F8EB-42D9-8F6F-6677CFC02B8F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9D730-8BFE-4976-8B76-BB31C5D397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09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D730-8BFE-4976-8B76-BB31C5D3974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69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D730-8BFE-4976-8B76-BB31C5D3974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32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68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846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03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38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79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88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67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5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46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70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0FC3-3AC4-4754-B11C-74691A81AEF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58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61623"/>
            <a:ext cx="10848703" cy="604731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2000" b="1" dirty="0" smtClean="0"/>
            </a:br>
            <a:r>
              <a:rPr lang="ru-RU" sz="2000" b="1" dirty="0" smtClean="0"/>
              <a:t>с профилактической целью (диспансеризация детей, </a:t>
            </a:r>
            <a:r>
              <a:rPr lang="ru-RU" sz="2000" b="1" dirty="0" err="1" smtClean="0"/>
              <a:t>профосмотры</a:t>
            </a:r>
            <a:r>
              <a:rPr lang="ru-RU" sz="2000" b="1" dirty="0" smtClean="0"/>
              <a:t> несовершеннолетних)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02572" y="1026581"/>
            <a:ext cx="10848703" cy="4012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ГБУЗ РК «</a:t>
            </a:r>
            <a:r>
              <a:rPr lang="ru-RU" sz="2000" dirty="0" err="1" smtClean="0"/>
              <a:t>Сыктывдинская</a:t>
            </a:r>
            <a:r>
              <a:rPr lang="ru-RU" sz="2000" dirty="0" smtClean="0"/>
              <a:t> ЦРБ»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834" y="3165687"/>
            <a:ext cx="3429002" cy="1430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Запись на прием: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Регистратура 8(82130)7-21-06</a:t>
            </a:r>
            <a:endParaRPr lang="ru-RU" i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ЕПГУ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Контакт-центр 8-800-550-0000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1875" y="4047699"/>
            <a:ext cx="2253345" cy="10493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частковый педиатр,  фельдшер 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3691" y="2571975"/>
            <a:ext cx="3108960" cy="11919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400" dirty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бращение в регистратуру поликлиники ЦРБ, ВА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53691" y="1593032"/>
            <a:ext cx="3640183" cy="6624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ациент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44373" y="1793966"/>
            <a:ext cx="2920908" cy="711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медкабинет ДДУ, СОШ, здравпункт 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101" y="5714196"/>
            <a:ext cx="3873683" cy="748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Врачи узкие специалисты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02066" y="2695700"/>
            <a:ext cx="1495722" cy="15967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Лабораторные исследования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10998" y="2964082"/>
            <a:ext cx="1493916" cy="21555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Функциональная диагностика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990453" y="5319392"/>
            <a:ext cx="3454583" cy="63183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коррекция </a:t>
            </a:r>
            <a:r>
              <a:rPr lang="ru-RU" sz="2000" dirty="0">
                <a:solidFill>
                  <a:schemeClr val="tx1"/>
                </a:solidFill>
              </a:rPr>
              <a:t>проводимого лечения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775521" y="5308408"/>
            <a:ext cx="3329393" cy="65112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испансерное</a:t>
            </a:r>
            <a:r>
              <a:rPr lang="ru-RU" dirty="0" smtClean="0">
                <a:solidFill>
                  <a:schemeClr val="tx1"/>
                </a:solidFill>
              </a:rPr>
              <a:t> наблюдение (при необходимости)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795451" y="1924276"/>
            <a:ext cx="1158240" cy="1321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4" idx="3"/>
          </p:cNvCxnSpPr>
          <p:nvPr/>
        </p:nvCxnSpPr>
        <p:spPr>
          <a:xfrm rot="10800000" flipV="1">
            <a:off x="3643836" y="3759593"/>
            <a:ext cx="659134" cy="12112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95531" y="2262052"/>
            <a:ext cx="0" cy="2808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</p:cNvCxnSpPr>
          <p:nvPr/>
        </p:nvCxnSpPr>
        <p:spPr>
          <a:xfrm>
            <a:off x="7593874" y="1924276"/>
            <a:ext cx="1250499" cy="33777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595531" y="3759594"/>
            <a:ext cx="0" cy="28810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2"/>
          </p:cNvCxnSpPr>
          <p:nvPr/>
        </p:nvCxnSpPr>
        <p:spPr>
          <a:xfrm rot="5400000">
            <a:off x="1356968" y="5167328"/>
            <a:ext cx="1143944" cy="79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7062651" y="2375065"/>
            <a:ext cx="1713214" cy="42521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5" idx="2"/>
          </p:cNvCxnSpPr>
          <p:nvPr/>
        </p:nvCxnSpPr>
        <p:spPr>
          <a:xfrm>
            <a:off x="5798548" y="5097082"/>
            <a:ext cx="614430" cy="22231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6877719" y="3990109"/>
            <a:ext cx="2159403" cy="38615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6925220" y="4307871"/>
            <a:ext cx="3643819" cy="50202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0" idx="3"/>
          </p:cNvCxnSpPr>
          <p:nvPr/>
        </p:nvCxnSpPr>
        <p:spPr>
          <a:xfrm flipV="1">
            <a:off x="4206784" y="5835706"/>
            <a:ext cx="854207" cy="25295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4" idx="3"/>
            <a:endCxn id="15" idx="1"/>
          </p:cNvCxnSpPr>
          <p:nvPr/>
        </p:nvCxnSpPr>
        <p:spPr>
          <a:xfrm flipV="1">
            <a:off x="8445036" y="5633972"/>
            <a:ext cx="330485" cy="133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686347" y="1673747"/>
            <a:ext cx="2109103" cy="11086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</a:t>
            </a:r>
            <a:r>
              <a:rPr lang="ru-RU" sz="2400" dirty="0" smtClean="0">
                <a:solidFill>
                  <a:schemeClr val="tx1"/>
                </a:solidFill>
              </a:rPr>
              <a:t>лижайший ФАП, ВА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flipH="1">
            <a:off x="3144610" y="2130495"/>
            <a:ext cx="922293" cy="101048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1724297" y="2782388"/>
            <a:ext cx="274" cy="41365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кругленный прямоугольник 110"/>
          <p:cNvSpPr/>
          <p:nvPr/>
        </p:nvSpPr>
        <p:spPr>
          <a:xfrm>
            <a:off x="5485345" y="6173540"/>
            <a:ext cx="5591958" cy="6143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в Центр здоровья, кабинет </a:t>
            </a:r>
            <a:r>
              <a:rPr lang="ru-RU" sz="1600" dirty="0" err="1" smtClean="0">
                <a:solidFill>
                  <a:schemeClr val="tx1"/>
                </a:solidFill>
              </a:rPr>
              <a:t>медпрофилактики</a:t>
            </a:r>
            <a:r>
              <a:rPr lang="ru-RU" sz="1600" dirty="0" smtClean="0">
                <a:solidFill>
                  <a:schemeClr val="tx1"/>
                </a:solidFill>
              </a:rPr>
              <a:t> с целью профилактического консультирования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12" name="Прямая со стрелкой 111"/>
          <p:cNvCxnSpPr/>
          <p:nvPr/>
        </p:nvCxnSpPr>
        <p:spPr>
          <a:xfrm>
            <a:off x="6634097" y="5937917"/>
            <a:ext cx="1834" cy="23562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5" idx="1"/>
          </p:cNvCxnSpPr>
          <p:nvPr/>
        </p:nvCxnSpPr>
        <p:spPr>
          <a:xfrm>
            <a:off x="3773530" y="4572390"/>
            <a:ext cx="898345" cy="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031535" y="4964009"/>
            <a:ext cx="1628433" cy="76296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 flipV="1">
            <a:off x="10117777" y="2531027"/>
            <a:ext cx="168632" cy="16467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3" idx="0"/>
          </p:cNvCxnSpPr>
          <p:nvPr/>
        </p:nvCxnSpPr>
        <p:spPr>
          <a:xfrm>
            <a:off x="11097886" y="2524694"/>
            <a:ext cx="260070" cy="43938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7184712" y="2859625"/>
            <a:ext cx="1603189" cy="126609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Кабинет здорового ребенка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43"/>
          <p:cNvCxnSpPr>
            <a:endCxn id="21" idx="0"/>
          </p:cNvCxnSpPr>
          <p:nvPr/>
        </p:nvCxnSpPr>
        <p:spPr>
          <a:xfrm>
            <a:off x="7377254" y="2179346"/>
            <a:ext cx="609053" cy="68027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6903908" y="3833564"/>
            <a:ext cx="390217" cy="23665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045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6399"/>
            <a:ext cx="10848703" cy="449243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2000" b="1" dirty="0" smtClean="0"/>
            </a:br>
            <a:r>
              <a:rPr lang="ru-RU" sz="2000" b="1" dirty="0" smtClean="0"/>
              <a:t>по заболеванию (несовершеннолетние)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8198" y="712519"/>
            <a:ext cx="10848703" cy="4750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ГБУЗ РК «</a:t>
            </a:r>
            <a:r>
              <a:rPr lang="ru-RU" sz="2000" dirty="0" err="1" smtClean="0"/>
              <a:t>Сыктывдинская</a:t>
            </a:r>
            <a:r>
              <a:rPr lang="ru-RU" sz="2000" dirty="0" smtClean="0"/>
              <a:t> ЦРБ»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622" y="3037241"/>
            <a:ext cx="2938372" cy="20160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Запись на прием: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 Детская Регистратура </a:t>
            </a: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8(82130)7-21-06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ЕПГУ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Контакт-центр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8-800-550-0000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5756" y="3770852"/>
            <a:ext cx="2253345" cy="1200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dirty="0" smtClean="0">
                <a:solidFill>
                  <a:schemeClr val="tx1"/>
                </a:solidFill>
              </a:rPr>
              <a:t>Участковый врач / фельдшер / дежурный педиатр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8175" y="2543695"/>
            <a:ext cx="3108960" cy="938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000" dirty="0">
                <a:solidFill>
                  <a:schemeClr val="tx1"/>
                </a:solidFill>
              </a:rPr>
              <a:t>о</a:t>
            </a:r>
            <a:r>
              <a:rPr lang="ru-RU" sz="2000" dirty="0" smtClean="0">
                <a:solidFill>
                  <a:schemeClr val="tx1"/>
                </a:solidFill>
              </a:rPr>
              <a:t>бращение в регистратуру детской поликлиники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7112" y="1401289"/>
            <a:ext cx="1650670" cy="712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к</a:t>
            </a:r>
            <a:r>
              <a:rPr lang="ru-RU" sz="1200" b="1" dirty="0" smtClean="0">
                <a:solidFill>
                  <a:schemeClr val="tx1"/>
                </a:solidFill>
              </a:rPr>
              <a:t>абинет неотложной помощи фельдшер, кабинет №30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53691" y="1593032"/>
            <a:ext cx="3640183" cy="6624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ациент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6571" y="5636983"/>
            <a:ext cx="3543632" cy="7361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Врачи – специалисты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381506" y="2351315"/>
            <a:ext cx="1134589" cy="2173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Лаборатор-ные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исследова-ния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36196" y="1983937"/>
            <a:ext cx="1237925" cy="25793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Функциона-льная</a:t>
            </a:r>
            <a:r>
              <a:rPr lang="ru-RU" sz="1200" dirty="0" smtClean="0">
                <a:solidFill>
                  <a:schemeClr val="tx1"/>
                </a:solidFill>
              </a:rPr>
              <a:t> диагностика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6158161" y="5410663"/>
            <a:ext cx="2329909" cy="739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л</a:t>
            </a:r>
            <a:r>
              <a:rPr lang="ru-RU" sz="2400" b="1" dirty="0" smtClean="0">
                <a:solidFill>
                  <a:schemeClr val="tx1"/>
                </a:solidFill>
              </a:rPr>
              <a:t>ечение, реабилитация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836480" y="5498263"/>
            <a:ext cx="3355520" cy="6514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испансерное</a:t>
            </a:r>
            <a:r>
              <a:rPr lang="ru-RU" dirty="0" smtClean="0">
                <a:solidFill>
                  <a:schemeClr val="tx1"/>
                </a:solidFill>
              </a:rPr>
              <a:t> наблюдение (при необходимости)</a:t>
            </a: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8782125" y="6261999"/>
            <a:ext cx="3355520" cy="51117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аправление на МСЭ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795451" y="1924276"/>
            <a:ext cx="1158240" cy="1321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334058" y="6086408"/>
            <a:ext cx="487603" cy="3257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60993" y="2262052"/>
            <a:ext cx="0" cy="2808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</p:cNvCxnSpPr>
          <p:nvPr/>
        </p:nvCxnSpPr>
        <p:spPr>
          <a:xfrm flipV="1">
            <a:off x="7593874" y="1591294"/>
            <a:ext cx="1075113" cy="33298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2"/>
            <a:endCxn id="5" idx="0"/>
          </p:cNvCxnSpPr>
          <p:nvPr/>
        </p:nvCxnSpPr>
        <p:spPr>
          <a:xfrm flipH="1">
            <a:off x="5842429" y="3482677"/>
            <a:ext cx="10226" cy="28817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2"/>
            <a:endCxn id="10" idx="0"/>
          </p:cNvCxnSpPr>
          <p:nvPr/>
        </p:nvCxnSpPr>
        <p:spPr>
          <a:xfrm>
            <a:off x="1580808" y="5053275"/>
            <a:ext cx="467579" cy="58370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3"/>
            <a:endCxn id="7" idx="1"/>
          </p:cNvCxnSpPr>
          <p:nvPr/>
        </p:nvCxnSpPr>
        <p:spPr>
          <a:xfrm flipV="1">
            <a:off x="7407135" y="1757549"/>
            <a:ext cx="1249977" cy="12556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5" idx="1"/>
          </p:cNvCxnSpPr>
          <p:nvPr/>
        </p:nvCxnSpPr>
        <p:spPr>
          <a:xfrm flipH="1">
            <a:off x="2534194" y="4371107"/>
            <a:ext cx="2181562" cy="124474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3"/>
            <a:endCxn id="70" idx="3"/>
          </p:cNvCxnSpPr>
          <p:nvPr/>
        </p:nvCxnSpPr>
        <p:spPr>
          <a:xfrm flipV="1">
            <a:off x="6969101" y="3821060"/>
            <a:ext cx="2080907" cy="55004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0" idx="3"/>
            <a:endCxn id="72" idx="1"/>
          </p:cNvCxnSpPr>
          <p:nvPr/>
        </p:nvCxnSpPr>
        <p:spPr>
          <a:xfrm>
            <a:off x="3820203" y="6005057"/>
            <a:ext cx="487358" cy="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4" idx="1"/>
          </p:cNvCxnSpPr>
          <p:nvPr/>
        </p:nvCxnSpPr>
        <p:spPr>
          <a:xfrm>
            <a:off x="5798943" y="5780163"/>
            <a:ext cx="359218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21426" y="1526947"/>
            <a:ext cx="2109103" cy="7174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</a:t>
            </a:r>
            <a:r>
              <a:rPr lang="ru-RU" sz="2400" dirty="0" smtClean="0">
                <a:solidFill>
                  <a:schemeClr val="tx1"/>
                </a:solidFill>
              </a:rPr>
              <a:t>лижайший ФАП, ВА</a:t>
            </a:r>
          </a:p>
        </p:txBody>
      </p:sp>
      <p:cxnSp>
        <p:nvCxnSpPr>
          <p:cNvPr id="80" name="Прямая со стрелкой 79"/>
          <p:cNvCxnSpPr/>
          <p:nvPr/>
        </p:nvCxnSpPr>
        <p:spPr>
          <a:xfrm flipH="1">
            <a:off x="2292117" y="2151017"/>
            <a:ext cx="1783494" cy="90556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>
            <a:off x="1376029" y="2651311"/>
            <a:ext cx="752769" cy="5777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кругленный прямоугольник 110"/>
          <p:cNvSpPr/>
          <p:nvPr/>
        </p:nvSpPr>
        <p:spPr>
          <a:xfrm>
            <a:off x="9112213" y="4782275"/>
            <a:ext cx="2353507" cy="5800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выздоровление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35" name="Прямая со стрелкой 34"/>
          <p:cNvCxnSpPr>
            <a:stCxn id="4" idx="3"/>
          </p:cNvCxnSpPr>
          <p:nvPr/>
        </p:nvCxnSpPr>
        <p:spPr>
          <a:xfrm>
            <a:off x="3049994" y="4045258"/>
            <a:ext cx="1665762" cy="19846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Рисунок 6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9050008" y="2991429"/>
            <a:ext cx="224244" cy="1659262"/>
          </a:xfrm>
          <a:prstGeom prst="rect">
            <a:avLst/>
          </a:prstGeom>
        </p:spPr>
      </p:pic>
      <p:cxnSp>
        <p:nvCxnSpPr>
          <p:cNvPr id="89" name="Прямая со стрелкой 88"/>
          <p:cNvCxnSpPr>
            <a:stCxn id="14" idx="0"/>
            <a:endCxn id="111" idx="1"/>
          </p:cNvCxnSpPr>
          <p:nvPr/>
        </p:nvCxnSpPr>
        <p:spPr>
          <a:xfrm flipV="1">
            <a:off x="7323116" y="5072296"/>
            <a:ext cx="1789097" cy="33836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Блок-схема: знак завершения 71"/>
          <p:cNvSpPr/>
          <p:nvPr/>
        </p:nvSpPr>
        <p:spPr>
          <a:xfrm>
            <a:off x="4307561" y="5226824"/>
            <a:ext cx="1481996" cy="1556467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chemeClr val="tx1"/>
                </a:solidFill>
              </a:rPr>
              <a:t>н</a:t>
            </a:r>
            <a:r>
              <a:rPr lang="ru-RU" sz="2000" b="1" dirty="0" err="1" smtClean="0">
                <a:solidFill>
                  <a:schemeClr val="tx1"/>
                </a:solidFill>
              </a:rPr>
              <a:t>аправ-ление</a:t>
            </a:r>
            <a:r>
              <a:rPr lang="ru-RU" sz="2000" b="1" dirty="0" smtClean="0">
                <a:solidFill>
                  <a:schemeClr val="tx1"/>
                </a:solidFill>
              </a:rPr>
              <a:t> на госпитали-</a:t>
            </a:r>
            <a:r>
              <a:rPr lang="ru-RU" sz="2000" b="1" dirty="0" err="1" smtClean="0">
                <a:solidFill>
                  <a:schemeClr val="tx1"/>
                </a:solidFill>
              </a:rPr>
              <a:t>зацию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84" name="Прямая со стрелкой 83"/>
          <p:cNvCxnSpPr>
            <a:stCxn id="14" idx="3"/>
            <a:endCxn id="15" idx="1"/>
          </p:cNvCxnSpPr>
          <p:nvPr/>
        </p:nvCxnSpPr>
        <p:spPr>
          <a:xfrm>
            <a:off x="8488070" y="5780163"/>
            <a:ext cx="348410" cy="438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" idx="2"/>
            <a:endCxn id="72" idx="0"/>
          </p:cNvCxnSpPr>
          <p:nvPr/>
        </p:nvCxnSpPr>
        <p:spPr>
          <a:xfrm flipH="1">
            <a:off x="5048559" y="4971361"/>
            <a:ext cx="793870" cy="25546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10800000" flipV="1">
            <a:off x="6941482" y="3526971"/>
            <a:ext cx="2060014" cy="66570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5609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153</Words>
  <Application>Microsoft Office PowerPoint</Application>
  <PresentationFormat>Произвольный</PresentationFormat>
  <Paragraphs>41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Порядок маршрутизации пациентов при обращении за первичной медико-санитарной помощью с профилактической целью (диспансеризация детей, профосмотры несовершеннолетних)</vt:lpstr>
      <vt:lpstr>Порядок маршрутизации пациентов при обращении за первичной медико-санитарной помощью по заболеванию (несовершеннолетние)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маршрутизации пациентов при обращении за первичной медико-санитарной помощью</dc:title>
  <dc:creator>Гулько Светлана Альбертовна</dc:creator>
  <cp:lastModifiedBy>Пользователь Windows</cp:lastModifiedBy>
  <cp:revision>118</cp:revision>
  <cp:lastPrinted>2019-08-15T05:45:17Z</cp:lastPrinted>
  <dcterms:created xsi:type="dcterms:W3CDTF">2019-08-14T04:12:27Z</dcterms:created>
  <dcterms:modified xsi:type="dcterms:W3CDTF">2019-08-25T16:36:22Z</dcterms:modified>
</cp:coreProperties>
</file>